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64" r:id="rId2"/>
    <p:sldId id="271" r:id="rId3"/>
    <p:sldId id="272" r:id="rId4"/>
    <p:sldId id="267" r:id="rId5"/>
    <p:sldId id="268" r:id="rId6"/>
    <p:sldId id="286" r:id="rId7"/>
    <p:sldId id="276" r:id="rId8"/>
    <p:sldId id="283" r:id="rId9"/>
    <p:sldId id="277" r:id="rId10"/>
    <p:sldId id="284" r:id="rId11"/>
    <p:sldId id="278" r:id="rId12"/>
    <p:sldId id="285" r:id="rId13"/>
    <p:sldId id="309" r:id="rId14"/>
    <p:sldId id="310" r:id="rId15"/>
    <p:sldId id="299" r:id="rId16"/>
    <p:sldId id="300" r:id="rId17"/>
    <p:sldId id="305" r:id="rId18"/>
    <p:sldId id="307" r:id="rId19"/>
    <p:sldId id="301" r:id="rId20"/>
    <p:sldId id="306" r:id="rId21"/>
    <p:sldId id="308" r:id="rId22"/>
    <p:sldId id="302" r:id="rId23"/>
    <p:sldId id="313" r:id="rId24"/>
    <p:sldId id="314" r:id="rId25"/>
    <p:sldId id="31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2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4DF66-A989-4A3A-97DD-22F979485FFE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098CF-9C86-4A69-8063-E382A6199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5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75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12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8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82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15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23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88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41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1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87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47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63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68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37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65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80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60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55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0551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88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96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68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46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7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4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8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4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04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67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5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0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4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94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uses in a village">
            <a:extLst>
              <a:ext uri="{FF2B5EF4-FFF2-40B4-BE49-F238E27FC236}">
                <a16:creationId xmlns:a16="http://schemas.microsoft.com/office/drawing/2014/main" id="{A4DF5731-BEF8-4875-B880-1FF22C298F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l="9091" t="27879" b="393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C0EFA45-6847-4B02-8C6D-7A222820EE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>
            <a:noAutofit/>
          </a:bodyPr>
          <a:lstStyle/>
          <a:p>
            <a:r>
              <a:rPr lang="en-US" sz="8000" dirty="0"/>
              <a:t>City of Lafayette</a:t>
            </a:r>
            <a:br>
              <a:rPr lang="en-US" sz="8000" dirty="0"/>
            </a:br>
            <a:r>
              <a:rPr lang="en-US" sz="8000" dirty="0"/>
              <a:t>Redistricting 2020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0E37289-3B52-495E-AF6E-68463A725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dirty="0"/>
              <a:t>May 10 &amp; 26, 2022</a:t>
            </a:r>
          </a:p>
        </p:txBody>
      </p:sp>
    </p:spTree>
    <p:extLst>
      <p:ext uri="{BB962C8B-B14F-4D97-AF65-F5344CB8AC3E}">
        <p14:creationId xmlns:p14="http://schemas.microsoft.com/office/powerpoint/2010/main" val="1595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2</a:t>
            </a:r>
            <a:br>
              <a:rPr lang="en-US" dirty="0"/>
            </a:br>
            <a:r>
              <a:rPr lang="en-US" dirty="0"/>
              <a:t>(City)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03610-DFD3-4B25-CAE9-95BE4A395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573" y="0"/>
            <a:ext cx="544933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60BDB3-4C95-4355-9705-4B8341B90D6E}"/>
              </a:ext>
            </a:extLst>
          </p:cNvPr>
          <p:cNvSpPr/>
          <p:nvPr/>
        </p:nvSpPr>
        <p:spPr>
          <a:xfrm>
            <a:off x="9271502" y="365125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B46E3D-0652-4637-AC6F-91E87637596C}"/>
              </a:ext>
            </a:extLst>
          </p:cNvPr>
          <p:cNvSpPr/>
          <p:nvPr/>
        </p:nvSpPr>
        <p:spPr>
          <a:xfrm>
            <a:off x="6788021" y="3122725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86C197-F732-40FD-BEE0-3DF3F43F16E2}"/>
              </a:ext>
            </a:extLst>
          </p:cNvPr>
          <p:cNvSpPr/>
          <p:nvPr/>
        </p:nvSpPr>
        <p:spPr>
          <a:xfrm>
            <a:off x="7695149" y="3351014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45F549-CE8F-4CA7-BBA1-DD8552C0F77A}"/>
              </a:ext>
            </a:extLst>
          </p:cNvPr>
          <p:cNvSpPr/>
          <p:nvPr/>
        </p:nvSpPr>
        <p:spPr>
          <a:xfrm>
            <a:off x="8516157" y="4128754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95854C-9AB5-409A-BC5E-4729616B70B0}"/>
              </a:ext>
            </a:extLst>
          </p:cNvPr>
          <p:cNvSpPr/>
          <p:nvPr/>
        </p:nvSpPr>
        <p:spPr>
          <a:xfrm>
            <a:off x="9089341" y="2081333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28024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 3 (City)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DB6FC63D-90D6-6057-0720-28AC821CE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000"/>
            <a:ext cx="12192000" cy="306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2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3</a:t>
            </a:r>
            <a:br>
              <a:rPr lang="en-US" dirty="0"/>
            </a:br>
            <a:r>
              <a:rPr lang="en-US" dirty="0"/>
              <a:t>(City)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E063A-E008-25E4-38BF-4E6E6343F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169" y="0"/>
            <a:ext cx="544933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ABF6A8-8FF0-49CB-9627-DCC164698B1A}"/>
              </a:ext>
            </a:extLst>
          </p:cNvPr>
          <p:cNvSpPr/>
          <p:nvPr/>
        </p:nvSpPr>
        <p:spPr>
          <a:xfrm>
            <a:off x="9271502" y="365125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83B892-86A1-4D47-BC5C-BB558F836C2C}"/>
              </a:ext>
            </a:extLst>
          </p:cNvPr>
          <p:cNvSpPr/>
          <p:nvPr/>
        </p:nvSpPr>
        <p:spPr>
          <a:xfrm>
            <a:off x="6788021" y="3122725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2FE4DD-7F56-422D-97C0-9F5FD7DB3B88}"/>
              </a:ext>
            </a:extLst>
          </p:cNvPr>
          <p:cNvSpPr/>
          <p:nvPr/>
        </p:nvSpPr>
        <p:spPr>
          <a:xfrm>
            <a:off x="7695149" y="3351014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0A10B1-9166-4913-8F97-203927939931}"/>
              </a:ext>
            </a:extLst>
          </p:cNvPr>
          <p:cNvSpPr/>
          <p:nvPr/>
        </p:nvSpPr>
        <p:spPr>
          <a:xfrm>
            <a:off x="8516157" y="4128754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108211-1BDC-41E3-91EF-F71769E4E0CC}"/>
              </a:ext>
            </a:extLst>
          </p:cNvPr>
          <p:cNvSpPr/>
          <p:nvPr/>
        </p:nvSpPr>
        <p:spPr>
          <a:xfrm>
            <a:off x="9089341" y="2081333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90955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 4 (City)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6FC63D-90D6-6057-0720-28AC821CE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22" y="1895000"/>
            <a:ext cx="12108555" cy="306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82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5E2994-02BE-B75E-FF8F-746774FEE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168" y="0"/>
            <a:ext cx="5449333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4</a:t>
            </a:r>
            <a:br>
              <a:rPr lang="en-US" dirty="0"/>
            </a:br>
            <a:r>
              <a:rPr lang="en-US" dirty="0"/>
              <a:t>(City)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ABF6A8-8FF0-49CB-9627-DCC164698B1A}"/>
              </a:ext>
            </a:extLst>
          </p:cNvPr>
          <p:cNvSpPr/>
          <p:nvPr/>
        </p:nvSpPr>
        <p:spPr>
          <a:xfrm>
            <a:off x="9271502" y="365125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83B892-86A1-4D47-BC5C-BB558F836C2C}"/>
              </a:ext>
            </a:extLst>
          </p:cNvPr>
          <p:cNvSpPr/>
          <p:nvPr/>
        </p:nvSpPr>
        <p:spPr>
          <a:xfrm>
            <a:off x="6788021" y="3122725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2FE4DD-7F56-422D-97C0-9F5FD7DB3B88}"/>
              </a:ext>
            </a:extLst>
          </p:cNvPr>
          <p:cNvSpPr/>
          <p:nvPr/>
        </p:nvSpPr>
        <p:spPr>
          <a:xfrm>
            <a:off x="7695149" y="3351014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0A10B1-9166-4913-8F97-203927939931}"/>
              </a:ext>
            </a:extLst>
          </p:cNvPr>
          <p:cNvSpPr/>
          <p:nvPr/>
        </p:nvSpPr>
        <p:spPr>
          <a:xfrm>
            <a:off x="8516157" y="4128754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108211-1BDC-41E3-91EF-F71769E4E0CC}"/>
              </a:ext>
            </a:extLst>
          </p:cNvPr>
          <p:cNvSpPr/>
          <p:nvPr/>
        </p:nvSpPr>
        <p:spPr>
          <a:xfrm>
            <a:off x="9089341" y="2081333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45898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860F-4465-C093-593A-3B65F5D5C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Districts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54A3E-EFE3-DEFA-1AEC-911BF9D49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290" y="0"/>
            <a:ext cx="5449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25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1</a:t>
            </a:r>
            <a:br>
              <a:rPr lang="en-US" dirty="0"/>
            </a:br>
            <a:r>
              <a:rPr lang="en-US" dirty="0"/>
              <a:t>(City)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E83ED-9988-29D7-D46B-E220481C8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575" y="0"/>
            <a:ext cx="5449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81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AF733-6ED5-4EA9-AC19-B7C965B4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86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860F-4465-C093-593A-3B65F5D5C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Districts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54A3E-EFE3-DEFA-1AEC-911BF9D49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290" y="0"/>
            <a:ext cx="5449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84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2</a:t>
            </a:r>
            <a:br>
              <a:rPr lang="en-US" dirty="0"/>
            </a:br>
            <a:r>
              <a:rPr lang="en-US" dirty="0"/>
              <a:t>(City)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03610-DFD3-4B25-CAE9-95BE4A395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573" y="0"/>
            <a:ext cx="5449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29AF45-D55B-4E19-8471-DB3F4B11E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DAD8BC-3A14-4888-BF8D-9013E79195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92247" cy="4351338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Why – Total Population increased by 20,175 (9.1%) but not evenly</a:t>
            </a:r>
          </a:p>
          <a:p>
            <a:r>
              <a:rPr lang="en-US" sz="3200" dirty="0"/>
              <a:t>Evaluate the existing population changes</a:t>
            </a:r>
          </a:p>
          <a:p>
            <a:r>
              <a:rPr lang="en-US" sz="3200" dirty="0"/>
              <a:t>Discuss changes with members</a:t>
            </a:r>
          </a:p>
          <a:p>
            <a:r>
              <a:rPr lang="en-US" sz="3200" dirty="0"/>
              <a:t>Create alternatives </a:t>
            </a:r>
          </a:p>
          <a:p>
            <a:r>
              <a:rPr lang="en-US" sz="3200" dirty="0"/>
              <a:t>Provide web maps for study and review</a:t>
            </a:r>
          </a:p>
          <a:p>
            <a:r>
              <a:rPr lang="en-US" sz="3200" dirty="0"/>
              <a:t>Present plans for public input</a:t>
            </a:r>
          </a:p>
          <a:p>
            <a:r>
              <a:rPr lang="en-US" sz="3200" dirty="0"/>
              <a:t>Plan adoption</a:t>
            </a:r>
          </a:p>
          <a:p>
            <a:r>
              <a:rPr lang="en-US" sz="3200" dirty="0"/>
              <a:t>Package files, maps and tables to submit to Secretary of State</a:t>
            </a:r>
          </a:p>
        </p:txBody>
      </p:sp>
    </p:spTree>
    <p:extLst>
      <p:ext uri="{BB962C8B-B14F-4D97-AF65-F5344CB8AC3E}">
        <p14:creationId xmlns:p14="http://schemas.microsoft.com/office/powerpoint/2010/main" val="3381600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AF733-6ED5-4EA9-AC19-B7C965B4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0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860F-4465-C093-593A-3B65F5D5C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Districts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54A3E-EFE3-DEFA-1AEC-911BF9D49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168" y="0"/>
            <a:ext cx="5449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55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3</a:t>
            </a:r>
            <a:br>
              <a:rPr lang="en-US" dirty="0"/>
            </a:br>
            <a:r>
              <a:rPr lang="en-US" dirty="0"/>
              <a:t>(City)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E063A-E008-25E4-38BF-4E6E6343F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169" y="0"/>
            <a:ext cx="5449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99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AF733-6ED5-4EA9-AC19-B7C965B4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79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860F-4465-C093-593A-3B65F5D5C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Districts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54A3E-EFE3-DEFA-1AEC-911BF9D49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168" y="0"/>
            <a:ext cx="5449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47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5E2994-02BE-B75E-FF8F-746774FEE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168" y="0"/>
            <a:ext cx="5449333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4</a:t>
            </a:r>
            <a:br>
              <a:rPr lang="en-US" dirty="0"/>
            </a:br>
            <a:r>
              <a:rPr lang="en-US" dirty="0"/>
              <a:t>(City)</a:t>
            </a:r>
          </a:p>
        </p:txBody>
      </p:sp>
    </p:spTree>
    <p:extLst>
      <p:ext uri="{BB962C8B-B14F-4D97-AF65-F5344CB8AC3E}">
        <p14:creationId xmlns:p14="http://schemas.microsoft.com/office/powerpoint/2010/main" val="4186618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25519-E795-B700-E63F-575F7E0AD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2958"/>
          </a:xfrm>
        </p:spPr>
        <p:txBody>
          <a:bodyPr/>
          <a:lstStyle/>
          <a:p>
            <a:r>
              <a:rPr lang="en-US" dirty="0"/>
              <a:t>Redistricting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1B908-185A-D425-20AD-441776C0B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999" y="1825625"/>
            <a:ext cx="9326589" cy="4351338"/>
          </a:xfrm>
        </p:spPr>
        <p:txBody>
          <a:bodyPr/>
          <a:lstStyle/>
          <a:p>
            <a:r>
              <a:rPr lang="en-US" dirty="0"/>
              <a:t>Equal protection and representation (one person = one vote)</a:t>
            </a:r>
          </a:p>
          <a:p>
            <a:pPr lvl="3"/>
            <a:r>
              <a:rPr lang="en-US" dirty="0"/>
              <a:t>±5% for each district or under 10% overall deviation</a:t>
            </a:r>
          </a:p>
          <a:p>
            <a:pPr lvl="3"/>
            <a:r>
              <a:rPr lang="en-US" dirty="0"/>
              <a:t>Equal Protection Clause (14</a:t>
            </a:r>
            <a:r>
              <a:rPr lang="en-US" baseline="30000" dirty="0"/>
              <a:t>th</a:t>
            </a:r>
            <a:r>
              <a:rPr lang="en-US" dirty="0"/>
              <a:t> Constitutional Amendment, 1868)</a:t>
            </a:r>
          </a:p>
          <a:p>
            <a:r>
              <a:rPr lang="en-US" dirty="0"/>
              <a:t>Non-discriminatory  (to minority communities)</a:t>
            </a:r>
          </a:p>
          <a:p>
            <a:pPr lvl="3"/>
            <a:r>
              <a:rPr lang="en-US" dirty="0"/>
              <a:t>Voting Rights Act (Section 2, 1965)</a:t>
            </a:r>
          </a:p>
          <a:p>
            <a:r>
              <a:rPr lang="en-US" dirty="0"/>
              <a:t>Protection of incumbents </a:t>
            </a:r>
          </a:p>
          <a:p>
            <a:r>
              <a:rPr lang="en-US" dirty="0"/>
              <a:t>Compactness</a:t>
            </a:r>
          </a:p>
          <a:p>
            <a:r>
              <a:rPr lang="en-US" dirty="0"/>
              <a:t>Contiguous</a:t>
            </a:r>
          </a:p>
          <a:p>
            <a:r>
              <a:rPr lang="en-US" dirty="0"/>
              <a:t>Similar Communities (or communities of interest)</a:t>
            </a:r>
          </a:p>
        </p:txBody>
      </p:sp>
    </p:spTree>
    <p:extLst>
      <p:ext uri="{BB962C8B-B14F-4D97-AF65-F5344CB8AC3E}">
        <p14:creationId xmlns:p14="http://schemas.microsoft.com/office/powerpoint/2010/main" val="440330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5C92F-4803-4E91-BA4D-BD26DEAE1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Districts (City)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B0DA9E-061D-4A3B-8459-F38B6B099F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existing city district configuration has a population variance of nearly 29% which is unacceptable</a:t>
            </a:r>
          </a:p>
          <a:p>
            <a:r>
              <a:rPr lang="en-US" dirty="0"/>
              <a:t>Districts 1 and 5 has a Minority Majority population (58.1% and 63.48) which should try to be maintained in all redistricting alternatives and plans </a:t>
            </a:r>
          </a:p>
          <a:p>
            <a:r>
              <a:rPr lang="en-US" dirty="0"/>
              <a:t>District 4 has a population in excess of 16.3% of the ideal size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6B9DF-1D9F-4E6C-A0B4-827CA640A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9" b="97086" l="9988" r="89892">
                        <a14:foregroundMark x1="46330" y1="9441" x2="46330" y2="9441"/>
                        <a14:foregroundMark x1="40794" y1="6760" x2="40794" y2="6760"/>
                        <a14:foregroundMark x1="32852" y1="5944" x2="32852" y2="5944"/>
                        <a14:foregroundMark x1="54392" y1="5012" x2="54392" y2="5012"/>
                        <a14:foregroundMark x1="51504" y1="1399" x2="51504" y2="1399"/>
                        <a14:foregroundMark x1="32491" y1="93473" x2="32491" y2="93473"/>
                        <a14:foregroundMark x1="35620" y1="97086" x2="35620" y2="97086"/>
                        <a14:foregroundMark x1="40794" y1="96503" x2="40794" y2="96503"/>
                        <a14:backgroundMark x1="69314" y1="33800" x2="69314" y2="33800"/>
                        <a14:backgroundMark x1="62094" y1="51865" x2="62094" y2="51865"/>
                        <a14:backgroundMark x1="32852" y1="86131" x2="32852" y2="86131"/>
                        <a14:backgroundMark x1="26594" y1="79021" x2="26594" y2="79021"/>
                        <a14:backgroundMark x1="20457" y1="85198" x2="20457" y2="85198"/>
                        <a14:backgroundMark x1="32972" y1="36946" x2="32972" y2="36946"/>
                        <a14:backgroundMark x1="72563" y1="9324" x2="72563" y2="9324"/>
                        <a14:backgroundMark x1="59446" y1="10723" x2="59446" y2="10723"/>
                        <a14:backgroundMark x1="47774" y1="66084" x2="47774" y2="66084"/>
                        <a14:backgroundMark x1="22984" y1="60490" x2="22984" y2="60490"/>
                        <a14:backgroundMark x1="19013" y1="61072" x2="19013" y2="61072"/>
                        <a14:backgroundMark x1="25271" y1="59674" x2="25271" y2="59674"/>
                        <a14:backgroundMark x1="61131" y1="72145" x2="61131" y2="72145"/>
                        <a14:backgroundMark x1="67990" y1="63520" x2="67990" y2="63520"/>
                        <a14:backgroundMark x1="68833" y1="65035" x2="68833" y2="65035"/>
                        <a14:backgroundMark x1="58243" y1="71795" x2="58243" y2="71795"/>
                        <a14:backgroundMark x1="71721" y1="75758" x2="71721" y2="75758"/>
                        <a14:backgroundMark x1="49097" y1="88578" x2="49097" y2="88578"/>
                        <a14:backgroundMark x1="32130" y1="31352" x2="32130" y2="31352"/>
                        <a14:backgroundMark x1="30927" y1="41026" x2="30927" y2="41026"/>
                        <a14:backgroundMark x1="42238" y1="32051" x2="42238" y2="32051"/>
                        <a14:backgroundMark x1="42479" y1="33100" x2="42479" y2="33100"/>
                        <a14:backgroundMark x1="40433" y1="32401" x2="40433" y2="32401"/>
                        <a14:backgroundMark x1="33213" y1="31002" x2="33213" y2="31002"/>
                        <a14:backgroundMark x1="45006" y1="25058" x2="45006" y2="25058"/>
                        <a14:backgroundMark x1="20578" y1="62587" x2="20578" y2="62587"/>
                        <a14:backgroundMark x1="25391" y1="65618" x2="25391" y2="65618"/>
                        <a14:backgroundMark x1="30806" y1="81235" x2="30806" y2="81235"/>
                        <a14:backgroundMark x1="24308" y1="85315" x2="24308" y2="85315"/>
                        <a14:backgroundMark x1="23345" y1="84732" x2="23345" y2="84732"/>
                        <a14:backgroundMark x1="70036" y1="77739" x2="70036" y2="77739"/>
                        <a14:backgroundMark x1="60289" y1="77855" x2="60289" y2="77855"/>
                        <a14:backgroundMark x1="71119" y1="40909" x2="71119" y2="4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9083" y="201746"/>
            <a:ext cx="6171412" cy="6371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1678A7-6C02-4737-8977-38C11D262282}"/>
              </a:ext>
            </a:extLst>
          </p:cNvPr>
          <p:cNvSpPr/>
          <p:nvPr/>
        </p:nvSpPr>
        <p:spPr>
          <a:xfrm>
            <a:off x="9102364" y="954252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FB41ED-D78B-4C4F-B04D-A1AC1EEFD87D}"/>
              </a:ext>
            </a:extLst>
          </p:cNvPr>
          <p:cNvSpPr/>
          <p:nvPr/>
        </p:nvSpPr>
        <p:spPr>
          <a:xfrm>
            <a:off x="8124151" y="2926045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BBB760-8F0F-4355-8E8F-96F87F311519}"/>
              </a:ext>
            </a:extLst>
          </p:cNvPr>
          <p:cNvSpPr/>
          <p:nvPr/>
        </p:nvSpPr>
        <p:spPr>
          <a:xfrm>
            <a:off x="8198605" y="4114464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3A6A2A-0AC7-44D2-B778-B3E0D5E93134}"/>
              </a:ext>
            </a:extLst>
          </p:cNvPr>
          <p:cNvSpPr/>
          <p:nvPr/>
        </p:nvSpPr>
        <p:spPr>
          <a:xfrm>
            <a:off x="9555098" y="3909388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16700F-F38D-4C35-AFF9-7678627BC429}"/>
              </a:ext>
            </a:extLst>
          </p:cNvPr>
          <p:cNvSpPr/>
          <p:nvPr/>
        </p:nvSpPr>
        <p:spPr>
          <a:xfrm>
            <a:off x="9630073" y="2168432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29006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Existing Districts (City) – 2020 Population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96413C-4BFF-43F2-834B-27D937DB60EE}"/>
              </a:ext>
            </a:extLst>
          </p:cNvPr>
          <p:cNvSpPr txBox="1"/>
          <p:nvPr/>
        </p:nvSpPr>
        <p:spPr>
          <a:xfrm>
            <a:off x="1076560" y="5360276"/>
            <a:ext cx="10573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Notes: </a:t>
            </a:r>
          </a:p>
          <a:p>
            <a:r>
              <a:rPr lang="en-US" dirty="0"/>
              <a:t>	The 28.55% population deviation is greater than the 10% threshold tolerated by the courts.</a:t>
            </a:r>
          </a:p>
          <a:p>
            <a:r>
              <a:rPr lang="en-US" dirty="0"/>
              <a:t>	Three districts lean Republican, two lean Democratic, and none fall in the 45–55% competitive range.</a:t>
            </a:r>
          </a:p>
          <a:p>
            <a:r>
              <a:rPr lang="en-US" dirty="0"/>
              <a:t>	There are two majority-minority districts.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0F8AF644-DEF6-9695-91B9-272C27F35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2077"/>
            <a:ext cx="12192000" cy="305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72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860F-4465-C093-593A-3B65F5D5C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Districts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54A3E-EFE3-DEFA-1AEC-911BF9D49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168" y="0"/>
            <a:ext cx="544933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1B80D5-A3EB-40D6-BBA0-601619B1F9FB}"/>
              </a:ext>
            </a:extLst>
          </p:cNvPr>
          <p:cNvSpPr/>
          <p:nvPr/>
        </p:nvSpPr>
        <p:spPr>
          <a:xfrm>
            <a:off x="9271502" y="365125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AD23B9-4C8A-4128-AE6A-3952F86EA359}"/>
              </a:ext>
            </a:extLst>
          </p:cNvPr>
          <p:cNvSpPr/>
          <p:nvPr/>
        </p:nvSpPr>
        <p:spPr>
          <a:xfrm>
            <a:off x="6788021" y="3122725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9CC261-75D7-42C2-AA28-246C09A396AF}"/>
              </a:ext>
            </a:extLst>
          </p:cNvPr>
          <p:cNvSpPr/>
          <p:nvPr/>
        </p:nvSpPr>
        <p:spPr>
          <a:xfrm>
            <a:off x="7695149" y="3351014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B34860-2437-44F1-BDC9-54A0CDD5319C}"/>
              </a:ext>
            </a:extLst>
          </p:cNvPr>
          <p:cNvSpPr/>
          <p:nvPr/>
        </p:nvSpPr>
        <p:spPr>
          <a:xfrm>
            <a:off x="8516157" y="4128754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3294D0-14FB-48BC-805B-EDAA1B3104A9}"/>
              </a:ext>
            </a:extLst>
          </p:cNvPr>
          <p:cNvSpPr/>
          <p:nvPr/>
        </p:nvSpPr>
        <p:spPr>
          <a:xfrm>
            <a:off x="9089341" y="2081333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98721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 1 (City)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435893A4-4652-2A29-137E-9ACEF1BDC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7388"/>
            <a:ext cx="12192000" cy="306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16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1</a:t>
            </a:r>
            <a:br>
              <a:rPr lang="en-US" dirty="0"/>
            </a:br>
            <a:r>
              <a:rPr lang="en-US" dirty="0"/>
              <a:t>(City)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E83ED-9988-29D7-D46B-E220481C8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575" y="0"/>
            <a:ext cx="544933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9CC2FF-C6F2-4AA6-919D-F5B6E46F96C7}"/>
              </a:ext>
            </a:extLst>
          </p:cNvPr>
          <p:cNvSpPr/>
          <p:nvPr/>
        </p:nvSpPr>
        <p:spPr>
          <a:xfrm>
            <a:off x="9271502" y="365125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25E7F2-8FFD-44C2-9725-7E66953A3499}"/>
              </a:ext>
            </a:extLst>
          </p:cNvPr>
          <p:cNvSpPr/>
          <p:nvPr/>
        </p:nvSpPr>
        <p:spPr>
          <a:xfrm>
            <a:off x="6788021" y="3122725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6D1DC2-49F6-4EE2-AE47-2B043BC756B7}"/>
              </a:ext>
            </a:extLst>
          </p:cNvPr>
          <p:cNvSpPr/>
          <p:nvPr/>
        </p:nvSpPr>
        <p:spPr>
          <a:xfrm>
            <a:off x="7695149" y="3351014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6BBFD1-36D0-4B6C-9C09-857FB6AD5E6F}"/>
              </a:ext>
            </a:extLst>
          </p:cNvPr>
          <p:cNvSpPr/>
          <p:nvPr/>
        </p:nvSpPr>
        <p:spPr>
          <a:xfrm>
            <a:off x="8516157" y="4128754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385344-A849-4A2E-A81C-E2A032878017}"/>
              </a:ext>
            </a:extLst>
          </p:cNvPr>
          <p:cNvSpPr/>
          <p:nvPr/>
        </p:nvSpPr>
        <p:spPr>
          <a:xfrm>
            <a:off x="9089341" y="2081333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90772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 2 (City)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3A9319B-E501-6D86-F313-E40E9FDB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000"/>
            <a:ext cx="12192000" cy="306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14810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10715</TotalTime>
  <Words>372</Words>
  <Application>Microsoft Office PowerPoint</Application>
  <PresentationFormat>Widescreen</PresentationFormat>
  <Paragraphs>94</Paragraphs>
  <Slides>25</Slides>
  <Notes>16</Notes>
  <HiddenSlides>12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Corbel</vt:lpstr>
      <vt:lpstr>Depth</vt:lpstr>
      <vt:lpstr>City of Lafayette Redistricting 2020</vt:lpstr>
      <vt:lpstr>Introduction</vt:lpstr>
      <vt:lpstr>Redistricting Principles</vt:lpstr>
      <vt:lpstr>Existing Districts (City)</vt:lpstr>
      <vt:lpstr>Existing Districts (City) – 2020 Population</vt:lpstr>
      <vt:lpstr>Current Districts </vt:lpstr>
      <vt:lpstr>Alternative 1 (City)</vt:lpstr>
      <vt:lpstr>Alternative 1 (City)</vt:lpstr>
      <vt:lpstr>Alternative 2 (City)</vt:lpstr>
      <vt:lpstr>Alternative 2 (City)</vt:lpstr>
      <vt:lpstr>Alternative 3 (City)</vt:lpstr>
      <vt:lpstr>Alternative 3 (City)</vt:lpstr>
      <vt:lpstr>Alternative 4 (City)</vt:lpstr>
      <vt:lpstr>Alternative 4 (City)</vt:lpstr>
      <vt:lpstr>Current Districts </vt:lpstr>
      <vt:lpstr>Alternative 1 (City)</vt:lpstr>
      <vt:lpstr>PowerPoint Presentation</vt:lpstr>
      <vt:lpstr>Current Districts </vt:lpstr>
      <vt:lpstr>Alternative 2 (City)</vt:lpstr>
      <vt:lpstr>PowerPoint Presentation</vt:lpstr>
      <vt:lpstr>Current Districts </vt:lpstr>
      <vt:lpstr>Alternative 3 (City)</vt:lpstr>
      <vt:lpstr>PowerPoint Presentation</vt:lpstr>
      <vt:lpstr>Current Districts </vt:lpstr>
      <vt:lpstr>Alternative 4 (City)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Existing Districts – 2020 Pioulation</dc:title>
  <dc:creator>Greg Rigamer</dc:creator>
  <cp:lastModifiedBy>Challen Poche</cp:lastModifiedBy>
  <cp:revision>16</cp:revision>
  <cp:lastPrinted>2021-09-24T16:48:02Z</cp:lastPrinted>
  <dcterms:created xsi:type="dcterms:W3CDTF">2021-09-21T16:42:11Z</dcterms:created>
  <dcterms:modified xsi:type="dcterms:W3CDTF">2022-06-21T15:02:53Z</dcterms:modified>
</cp:coreProperties>
</file>